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84" r:id="rId4"/>
    <p:sldId id="285" r:id="rId5"/>
    <p:sldId id="287" r:id="rId6"/>
    <p:sldId id="286" r:id="rId7"/>
    <p:sldId id="288" r:id="rId8"/>
    <p:sldId id="289" r:id="rId9"/>
    <p:sldId id="269" r:id="rId10"/>
    <p:sldId id="292" r:id="rId11"/>
    <p:sldId id="258" r:id="rId12"/>
    <p:sldId id="259" r:id="rId13"/>
    <p:sldId id="293" r:id="rId14"/>
    <p:sldId id="294" r:id="rId15"/>
    <p:sldId id="271" r:id="rId16"/>
    <p:sldId id="280" r:id="rId17"/>
    <p:sldId id="281" r:id="rId18"/>
    <p:sldId id="263" r:id="rId19"/>
    <p:sldId id="282" r:id="rId20"/>
    <p:sldId id="28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6840"/>
    <a:srgbClr val="6A51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31" autoAdjust="0"/>
    <p:restoredTop sz="94660"/>
  </p:normalViewPr>
  <p:slideViewPr>
    <p:cSldViewPr>
      <p:cViewPr varScale="1">
        <p:scale>
          <a:sx n="68" d="100"/>
          <a:sy n="68" d="100"/>
        </p:scale>
        <p:origin x="160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19E135A1-2684-4F67-85BE-F9CFF417E632}" type="datetimeFigureOut">
              <a:rPr lang="en-AU" smtClean="0"/>
              <a:pPr/>
              <a:t>17/05/2018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40E6E90-B758-425B-A12F-430FDE3F814E}" type="slidenum">
              <a:rPr lang="en-AU" smtClean="0"/>
              <a:pPr/>
              <a:t>‹#›</a:t>
            </a:fld>
            <a:endParaRPr lang="en-AU"/>
          </a:p>
        </p:txBody>
      </p:sp>
    </p:spTree>
    <p:extLst>
      <p:ext uri="{BB962C8B-B14F-4D97-AF65-F5344CB8AC3E}">
        <p14:creationId xmlns:p14="http://schemas.microsoft.com/office/powerpoint/2010/main" val="2690349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9E135A1-2684-4F67-85BE-F9CFF417E632}" type="datetimeFigureOut">
              <a:rPr lang="en-AU" smtClean="0"/>
              <a:pPr/>
              <a:t>17/05/2018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40E6E90-B758-425B-A12F-430FDE3F814E}" type="slidenum">
              <a:rPr lang="en-AU" smtClean="0"/>
              <a:pPr/>
              <a:t>‹#›</a:t>
            </a:fld>
            <a:endParaRPr lang="en-AU"/>
          </a:p>
        </p:txBody>
      </p:sp>
    </p:spTree>
    <p:extLst>
      <p:ext uri="{BB962C8B-B14F-4D97-AF65-F5344CB8AC3E}">
        <p14:creationId xmlns:p14="http://schemas.microsoft.com/office/powerpoint/2010/main" val="2577593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9E135A1-2684-4F67-85BE-F9CFF417E632}" type="datetimeFigureOut">
              <a:rPr lang="en-AU" smtClean="0"/>
              <a:pPr/>
              <a:t>17/05/2018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40E6E90-B758-425B-A12F-430FDE3F814E}" type="slidenum">
              <a:rPr lang="en-AU" smtClean="0"/>
              <a:pPr/>
              <a:t>‹#›</a:t>
            </a:fld>
            <a:endParaRPr lang="en-AU"/>
          </a:p>
        </p:txBody>
      </p:sp>
    </p:spTree>
    <p:extLst>
      <p:ext uri="{BB962C8B-B14F-4D97-AF65-F5344CB8AC3E}">
        <p14:creationId xmlns:p14="http://schemas.microsoft.com/office/powerpoint/2010/main" val="2745740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9E135A1-2684-4F67-85BE-F9CFF417E632}" type="datetimeFigureOut">
              <a:rPr lang="en-AU" smtClean="0"/>
              <a:pPr/>
              <a:t>17/05/2018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40E6E90-B758-425B-A12F-430FDE3F814E}" type="slidenum">
              <a:rPr lang="en-AU" smtClean="0"/>
              <a:pPr/>
              <a:t>‹#›</a:t>
            </a:fld>
            <a:endParaRPr lang="en-AU"/>
          </a:p>
        </p:txBody>
      </p:sp>
    </p:spTree>
    <p:extLst>
      <p:ext uri="{BB962C8B-B14F-4D97-AF65-F5344CB8AC3E}">
        <p14:creationId xmlns:p14="http://schemas.microsoft.com/office/powerpoint/2010/main" val="2868029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E135A1-2684-4F67-85BE-F9CFF417E632}" type="datetimeFigureOut">
              <a:rPr lang="en-AU" smtClean="0"/>
              <a:pPr/>
              <a:t>17/05/2018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40E6E90-B758-425B-A12F-430FDE3F814E}" type="slidenum">
              <a:rPr lang="en-AU" smtClean="0"/>
              <a:pPr/>
              <a:t>‹#›</a:t>
            </a:fld>
            <a:endParaRPr lang="en-AU"/>
          </a:p>
        </p:txBody>
      </p:sp>
    </p:spTree>
    <p:extLst>
      <p:ext uri="{BB962C8B-B14F-4D97-AF65-F5344CB8AC3E}">
        <p14:creationId xmlns:p14="http://schemas.microsoft.com/office/powerpoint/2010/main" val="111134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9E135A1-2684-4F67-85BE-F9CFF417E632}" type="datetimeFigureOut">
              <a:rPr lang="en-AU" smtClean="0"/>
              <a:pPr/>
              <a:t>17/05/2018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40E6E90-B758-425B-A12F-430FDE3F814E}" type="slidenum">
              <a:rPr lang="en-AU" smtClean="0"/>
              <a:pPr/>
              <a:t>‹#›</a:t>
            </a:fld>
            <a:endParaRPr lang="en-AU"/>
          </a:p>
        </p:txBody>
      </p:sp>
    </p:spTree>
    <p:extLst>
      <p:ext uri="{BB962C8B-B14F-4D97-AF65-F5344CB8AC3E}">
        <p14:creationId xmlns:p14="http://schemas.microsoft.com/office/powerpoint/2010/main" val="3572001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9E135A1-2684-4F67-85BE-F9CFF417E632}" type="datetimeFigureOut">
              <a:rPr lang="en-AU" smtClean="0"/>
              <a:pPr/>
              <a:t>17/05/2018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40E6E90-B758-425B-A12F-430FDE3F814E}" type="slidenum">
              <a:rPr lang="en-AU" smtClean="0"/>
              <a:pPr/>
              <a:t>‹#›</a:t>
            </a:fld>
            <a:endParaRPr lang="en-AU"/>
          </a:p>
        </p:txBody>
      </p:sp>
    </p:spTree>
    <p:extLst>
      <p:ext uri="{BB962C8B-B14F-4D97-AF65-F5344CB8AC3E}">
        <p14:creationId xmlns:p14="http://schemas.microsoft.com/office/powerpoint/2010/main" val="3597324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19E135A1-2684-4F67-85BE-F9CFF417E632}" type="datetimeFigureOut">
              <a:rPr lang="en-AU" smtClean="0"/>
              <a:pPr/>
              <a:t>17/05/2018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40E6E90-B758-425B-A12F-430FDE3F814E}" type="slidenum">
              <a:rPr lang="en-AU" smtClean="0"/>
              <a:pPr/>
              <a:t>‹#›</a:t>
            </a:fld>
            <a:endParaRPr lang="en-AU"/>
          </a:p>
        </p:txBody>
      </p:sp>
    </p:spTree>
    <p:extLst>
      <p:ext uri="{BB962C8B-B14F-4D97-AF65-F5344CB8AC3E}">
        <p14:creationId xmlns:p14="http://schemas.microsoft.com/office/powerpoint/2010/main" val="469195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E135A1-2684-4F67-85BE-F9CFF417E632}" type="datetimeFigureOut">
              <a:rPr lang="en-AU" smtClean="0"/>
              <a:pPr/>
              <a:t>17/05/2018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40E6E90-B758-425B-A12F-430FDE3F814E}" type="slidenum">
              <a:rPr lang="en-AU" smtClean="0"/>
              <a:pPr/>
              <a:t>‹#›</a:t>
            </a:fld>
            <a:endParaRPr lang="en-AU"/>
          </a:p>
        </p:txBody>
      </p:sp>
    </p:spTree>
    <p:extLst>
      <p:ext uri="{BB962C8B-B14F-4D97-AF65-F5344CB8AC3E}">
        <p14:creationId xmlns:p14="http://schemas.microsoft.com/office/powerpoint/2010/main" val="2602769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E135A1-2684-4F67-85BE-F9CFF417E632}" type="datetimeFigureOut">
              <a:rPr lang="en-AU" smtClean="0"/>
              <a:pPr/>
              <a:t>17/05/2018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40E6E90-B758-425B-A12F-430FDE3F814E}" type="slidenum">
              <a:rPr lang="en-AU" smtClean="0"/>
              <a:pPr/>
              <a:t>‹#›</a:t>
            </a:fld>
            <a:endParaRPr lang="en-AU"/>
          </a:p>
        </p:txBody>
      </p:sp>
    </p:spTree>
    <p:extLst>
      <p:ext uri="{BB962C8B-B14F-4D97-AF65-F5344CB8AC3E}">
        <p14:creationId xmlns:p14="http://schemas.microsoft.com/office/powerpoint/2010/main" val="580696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E135A1-2684-4F67-85BE-F9CFF417E632}" type="datetimeFigureOut">
              <a:rPr lang="en-AU" smtClean="0"/>
              <a:pPr/>
              <a:t>17/05/2018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40E6E90-B758-425B-A12F-430FDE3F814E}" type="slidenum">
              <a:rPr lang="en-AU" smtClean="0"/>
              <a:pPr/>
              <a:t>‹#›</a:t>
            </a:fld>
            <a:endParaRPr lang="en-AU"/>
          </a:p>
        </p:txBody>
      </p:sp>
    </p:spTree>
    <p:extLst>
      <p:ext uri="{BB962C8B-B14F-4D97-AF65-F5344CB8AC3E}">
        <p14:creationId xmlns:p14="http://schemas.microsoft.com/office/powerpoint/2010/main" val="1846350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0684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E135A1-2684-4F67-85BE-F9CFF417E632}" type="datetimeFigureOut">
              <a:rPr lang="en-AU" smtClean="0"/>
              <a:pPr/>
              <a:t>17/05/2018</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E6E90-B758-425B-A12F-430FDE3F814E}" type="slidenum">
              <a:rPr lang="en-AU" smtClean="0"/>
              <a:pPr/>
              <a:t>‹#›</a:t>
            </a:fld>
            <a:endParaRPr lang="en-AU"/>
          </a:p>
        </p:txBody>
      </p:sp>
    </p:spTree>
    <p:extLst>
      <p:ext uri="{BB962C8B-B14F-4D97-AF65-F5344CB8AC3E}">
        <p14:creationId xmlns:p14="http://schemas.microsoft.com/office/powerpoint/2010/main" val="3609194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692696"/>
            <a:ext cx="8496944" cy="1470025"/>
          </a:xfrm>
        </p:spPr>
        <p:txBody>
          <a:bodyPr>
            <a:normAutofit fontScale="90000"/>
          </a:bodyPr>
          <a:lstStyle/>
          <a:p>
            <a:r>
              <a:rPr lang="en-AU" sz="3600" b="1" dirty="0">
                <a:solidFill>
                  <a:schemeClr val="tx1">
                    <a:lumMod val="95000"/>
                    <a:lumOff val="5000"/>
                  </a:schemeClr>
                </a:solidFill>
                <a:latin typeface="Baskerville Old Face" panose="02020602080505020303" pitchFamily="18" charset="0"/>
              </a:rPr>
              <a:t>Renovation of Alison and Napier Boarding  Houses </a:t>
            </a:r>
            <a:br>
              <a:rPr lang="en-AU" sz="3600" b="1" dirty="0">
                <a:solidFill>
                  <a:schemeClr val="tx1">
                    <a:lumMod val="95000"/>
                    <a:lumOff val="5000"/>
                  </a:schemeClr>
                </a:solidFill>
                <a:latin typeface="Baskerville Old Face" panose="02020602080505020303" pitchFamily="18" charset="0"/>
              </a:rPr>
            </a:br>
            <a:r>
              <a:rPr lang="en-AU" b="1" dirty="0">
                <a:solidFill>
                  <a:schemeClr val="tx1">
                    <a:lumMod val="95000"/>
                    <a:lumOff val="5000"/>
                  </a:schemeClr>
                </a:solidFill>
                <a:latin typeface="Baskerville Old Face" panose="02020602080505020303" pitchFamily="18" charset="0"/>
              </a:rPr>
              <a:t>Trinity College Kandy</a:t>
            </a:r>
          </a:p>
        </p:txBody>
      </p:sp>
      <p:cxnSp>
        <p:nvCxnSpPr>
          <p:cNvPr id="5" name="Straight Connector 4"/>
          <p:cNvCxnSpPr/>
          <p:nvPr/>
        </p:nvCxnSpPr>
        <p:spPr>
          <a:xfrm>
            <a:off x="0" y="6381328"/>
            <a:ext cx="9144000"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66117"/>
          <a:stretch/>
        </p:blipFill>
        <p:spPr>
          <a:xfrm>
            <a:off x="3203848" y="2222215"/>
            <a:ext cx="2304256" cy="3830047"/>
          </a:xfrm>
          <a:prstGeom prst="rect">
            <a:avLst/>
          </a:prstGeom>
        </p:spPr>
      </p:pic>
      <p:sp>
        <p:nvSpPr>
          <p:cNvPr id="7" name="Subtitle 6">
            <a:extLst>
              <a:ext uri="{FF2B5EF4-FFF2-40B4-BE49-F238E27FC236}">
                <a16:creationId xmlns:a16="http://schemas.microsoft.com/office/drawing/2014/main" id="{2075FB41-D316-403F-954B-0905C58D468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37876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normAutofit/>
          </a:bodyPr>
          <a:lstStyle/>
          <a:p>
            <a:pPr algn="l"/>
            <a:r>
              <a:rPr lang="en-AU" sz="3200" dirty="0">
                <a:solidFill>
                  <a:schemeClr val="tx1">
                    <a:lumMod val="95000"/>
                    <a:lumOff val="5000"/>
                  </a:schemeClr>
                </a:solidFill>
                <a:latin typeface="Amerigo BT" pitchFamily="34" charset="0"/>
              </a:rPr>
              <a:t>Design Approach</a:t>
            </a:r>
          </a:p>
        </p:txBody>
      </p:sp>
      <p:sp>
        <p:nvSpPr>
          <p:cNvPr id="3" name="Content Placeholder 2"/>
          <p:cNvSpPr>
            <a:spLocks noGrp="1"/>
          </p:cNvSpPr>
          <p:nvPr>
            <p:ph idx="1"/>
          </p:nvPr>
        </p:nvSpPr>
        <p:spPr>
          <a:xfrm>
            <a:off x="467544" y="980728"/>
            <a:ext cx="8280920" cy="5400600"/>
          </a:xfrm>
        </p:spPr>
        <p:txBody>
          <a:bodyPr>
            <a:noAutofit/>
          </a:bodyPr>
          <a:lstStyle/>
          <a:p>
            <a:pPr marL="457200" lvl="0" indent="-457200">
              <a:lnSpc>
                <a:spcPct val="150000"/>
              </a:lnSpc>
              <a:buFont typeface="+mj-lt"/>
              <a:buAutoNum type="arabicPeriod"/>
            </a:pPr>
            <a:r>
              <a:rPr lang="en-AU" sz="2000" dirty="0">
                <a:latin typeface="Adobe Garamond Pro Bold" pitchFamily="18" charset="0"/>
              </a:rPr>
              <a:t>Room based design – The number of boarders in one room may vary from a maximum of 6 to a minimum of 1. </a:t>
            </a:r>
          </a:p>
          <a:p>
            <a:pPr marL="457200" lvl="0" indent="-457200">
              <a:lnSpc>
                <a:spcPct val="150000"/>
              </a:lnSpc>
              <a:buFont typeface="+mj-lt"/>
              <a:buAutoNum type="arabicPeriod"/>
            </a:pPr>
            <a:r>
              <a:rPr lang="en-AU" sz="2000" dirty="0">
                <a:latin typeface="Adobe Garamond Pro Bold" pitchFamily="18" charset="0"/>
              </a:rPr>
              <a:t>Each boarder will have an individual study area with a bunk bed on top.</a:t>
            </a:r>
          </a:p>
          <a:p>
            <a:pPr marL="457200" lvl="0" indent="-457200">
              <a:lnSpc>
                <a:spcPct val="150000"/>
              </a:lnSpc>
              <a:buFont typeface="+mj-lt"/>
              <a:buAutoNum type="arabicPeriod"/>
            </a:pPr>
            <a:r>
              <a:rPr lang="en-AU" sz="2000" dirty="0">
                <a:latin typeface="Adobe Garamond Pro Bold" pitchFamily="18" charset="0"/>
              </a:rPr>
              <a:t>Common areas – Flexible spaces, convertible spaces, loose furniture.</a:t>
            </a:r>
          </a:p>
          <a:p>
            <a:pPr marL="457200" lvl="0" indent="-457200">
              <a:lnSpc>
                <a:spcPct val="150000"/>
              </a:lnSpc>
              <a:buFont typeface="+mj-lt"/>
              <a:buAutoNum type="arabicPeriod"/>
            </a:pPr>
            <a:r>
              <a:rPr lang="en-AU" sz="2000" dirty="0">
                <a:latin typeface="Adobe Garamond Pro Bold" pitchFamily="18" charset="0"/>
              </a:rPr>
              <a:t>Enclosed study rooms for tutoring and separate rooms for leisure.</a:t>
            </a:r>
          </a:p>
          <a:p>
            <a:pPr marL="457200" lvl="0" indent="-457200">
              <a:lnSpc>
                <a:spcPct val="150000"/>
              </a:lnSpc>
              <a:buFont typeface="+mj-lt"/>
              <a:buAutoNum type="arabicPeriod"/>
            </a:pPr>
            <a:r>
              <a:rPr lang="en-AU" sz="2000" dirty="0">
                <a:latin typeface="Adobe Garamond Pro Bold" pitchFamily="18" charset="0"/>
              </a:rPr>
              <a:t>Internal access from one floor to the other via steel stairs.</a:t>
            </a:r>
          </a:p>
          <a:p>
            <a:pPr marL="457200" lvl="0" indent="-457200">
              <a:lnSpc>
                <a:spcPct val="150000"/>
              </a:lnSpc>
              <a:buFont typeface="+mj-lt"/>
              <a:buAutoNum type="arabicPeriod"/>
            </a:pPr>
            <a:r>
              <a:rPr lang="en-AU" sz="2000" dirty="0">
                <a:latin typeface="Adobe Garamond Pro Bold" pitchFamily="18" charset="0"/>
              </a:rPr>
              <a:t>Toilet and washroom facilities provided in each floor. </a:t>
            </a:r>
          </a:p>
          <a:p>
            <a:pPr marL="457200" lvl="0" indent="-457200">
              <a:lnSpc>
                <a:spcPct val="150000"/>
              </a:lnSpc>
              <a:buFont typeface="+mj-lt"/>
              <a:buAutoNum type="arabicPeriod"/>
            </a:pPr>
            <a:r>
              <a:rPr lang="en-AU" sz="2000" dirty="0">
                <a:latin typeface="Adobe Garamond Pro Bold" pitchFamily="18" charset="0"/>
              </a:rPr>
              <a:t>Option of bringing natural light in to the building with skylights.</a:t>
            </a:r>
          </a:p>
          <a:p>
            <a:pPr marL="457200" lvl="0" indent="-457200">
              <a:lnSpc>
                <a:spcPct val="150000"/>
              </a:lnSpc>
              <a:buFont typeface="+mj-lt"/>
              <a:buAutoNum type="arabicPeriod"/>
            </a:pPr>
            <a:r>
              <a:rPr lang="en-AU" sz="2000" dirty="0">
                <a:latin typeface="Adobe Garamond Pro Bold" pitchFamily="18" charset="0"/>
              </a:rPr>
              <a:t>Use of timber and steel as primary building materials.</a:t>
            </a:r>
          </a:p>
          <a:p>
            <a:pPr marL="0" lvl="0" indent="0" algn="just">
              <a:lnSpc>
                <a:spcPct val="160000"/>
              </a:lnSpc>
              <a:buNone/>
            </a:pPr>
            <a:endParaRPr lang="en-AU" sz="2400" dirty="0">
              <a:latin typeface="Adobe Garamond Pro Bold" pitchFamily="18" charset="0"/>
            </a:endParaRPr>
          </a:p>
        </p:txBody>
      </p:sp>
      <p:cxnSp>
        <p:nvCxnSpPr>
          <p:cNvPr id="7" name="Straight Connector 6"/>
          <p:cNvCxnSpPr/>
          <p:nvPr/>
        </p:nvCxnSpPr>
        <p:spPr>
          <a:xfrm>
            <a:off x="0" y="6381328"/>
            <a:ext cx="9144000"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5971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611560" y="692696"/>
            <a:ext cx="7992888" cy="5682873"/>
            <a:chOff x="611560" y="620688"/>
            <a:chExt cx="7992888" cy="5754881"/>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5455" b="4546"/>
            <a:stretch/>
          </p:blipFill>
          <p:spPr>
            <a:xfrm>
              <a:off x="611560" y="620688"/>
              <a:ext cx="7992888" cy="5754881"/>
            </a:xfrm>
            <a:prstGeom prst="rect">
              <a:avLst/>
            </a:prstGeom>
          </p:spPr>
        </p:pic>
        <p:sp>
          <p:nvSpPr>
            <p:cNvPr id="8" name="Rectangle 7"/>
            <p:cNvSpPr/>
            <p:nvPr/>
          </p:nvSpPr>
          <p:spPr>
            <a:xfrm>
              <a:off x="5220072" y="1484784"/>
              <a:ext cx="2736304" cy="864096"/>
            </a:xfrm>
            <a:prstGeom prst="rect">
              <a:avLst/>
            </a:prstGeom>
            <a:solidFill>
              <a:schemeClr val="accent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5220072" y="4005064"/>
              <a:ext cx="900100" cy="576064"/>
            </a:xfrm>
            <a:prstGeom prst="rect">
              <a:avLst/>
            </a:prstGeom>
            <a:solidFill>
              <a:srgbClr val="FFC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6116724" y="4003073"/>
              <a:ext cx="900100" cy="576064"/>
            </a:xfrm>
            <a:prstGeom prst="rect">
              <a:avLst/>
            </a:prstGeom>
            <a:solidFill>
              <a:srgbClr val="FFC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7016824" y="2996952"/>
              <a:ext cx="939552" cy="1584175"/>
            </a:xfrm>
            <a:prstGeom prst="rect">
              <a:avLst/>
            </a:prstGeom>
            <a:solidFill>
              <a:srgbClr val="FFC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p:cNvSpPr/>
            <p:nvPr/>
          </p:nvSpPr>
          <p:spPr>
            <a:xfrm>
              <a:off x="5228859" y="2360195"/>
              <a:ext cx="939552" cy="636758"/>
            </a:xfrm>
            <a:prstGeom prst="rect">
              <a:avLst/>
            </a:prstGeom>
            <a:solidFill>
              <a:srgbClr val="FFC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3563888" y="2994962"/>
              <a:ext cx="2664296" cy="650061"/>
            </a:xfrm>
            <a:prstGeom prst="rect">
              <a:avLst/>
            </a:prstGeom>
            <a:solidFill>
              <a:srgbClr val="FFC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p:nvSpPr>
          <p:spPr>
            <a:xfrm>
              <a:off x="3851920" y="4005065"/>
              <a:ext cx="939552" cy="576064"/>
            </a:xfrm>
            <a:prstGeom prst="rect">
              <a:avLst/>
            </a:prstGeom>
            <a:solidFill>
              <a:srgbClr val="FFC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p:nvSpPr>
          <p:spPr>
            <a:xfrm>
              <a:off x="1256184" y="2994962"/>
              <a:ext cx="939552" cy="1658174"/>
            </a:xfrm>
            <a:prstGeom prst="rect">
              <a:avLst/>
            </a:prstGeom>
            <a:solidFill>
              <a:schemeClr val="accent2">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p:nvSpPr>
          <p:spPr>
            <a:xfrm>
              <a:off x="2195736" y="2994962"/>
              <a:ext cx="1368152" cy="1658174"/>
            </a:xfrm>
            <a:prstGeom prst="rect">
              <a:avLst/>
            </a:prstGeom>
            <a:solidFill>
              <a:schemeClr val="accent3">
                <a:lumMod val="7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p:nvSpPr>
          <p:spPr>
            <a:xfrm>
              <a:off x="6262076" y="2360195"/>
              <a:ext cx="754748" cy="1572861"/>
            </a:xfrm>
            <a:prstGeom prst="rect">
              <a:avLst/>
            </a:prstGeom>
            <a:solidFill>
              <a:schemeClr val="accent3">
                <a:lumMod val="7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9" name="Title 1"/>
          <p:cNvSpPr txBox="1">
            <a:spLocks/>
          </p:cNvSpPr>
          <p:nvPr/>
        </p:nvSpPr>
        <p:spPr>
          <a:xfrm>
            <a:off x="457200" y="-9939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3200" dirty="0">
                <a:solidFill>
                  <a:schemeClr val="tx1">
                    <a:lumMod val="95000"/>
                    <a:lumOff val="5000"/>
                  </a:schemeClr>
                </a:solidFill>
                <a:latin typeface="Amerigo BT" pitchFamily="34" charset="0"/>
              </a:rPr>
              <a:t>Napier House – Ground Floor Layout</a:t>
            </a:r>
          </a:p>
        </p:txBody>
      </p:sp>
      <p:cxnSp>
        <p:nvCxnSpPr>
          <p:cNvPr id="21" name="Straight Connector 20"/>
          <p:cNvCxnSpPr/>
          <p:nvPr/>
        </p:nvCxnSpPr>
        <p:spPr>
          <a:xfrm>
            <a:off x="0" y="6381328"/>
            <a:ext cx="9144000"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0967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4713" b="5524"/>
          <a:stretch/>
        </p:blipFill>
        <p:spPr>
          <a:xfrm>
            <a:off x="611560" y="716483"/>
            <a:ext cx="7888565" cy="5664845"/>
          </a:xfrm>
        </p:spPr>
      </p:pic>
      <p:sp>
        <p:nvSpPr>
          <p:cNvPr id="7" name="Title 1"/>
          <p:cNvSpPr txBox="1">
            <a:spLocks/>
          </p:cNvSpPr>
          <p:nvPr/>
        </p:nvSpPr>
        <p:spPr>
          <a:xfrm>
            <a:off x="457200" y="-9939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3200" dirty="0">
                <a:solidFill>
                  <a:schemeClr val="tx1">
                    <a:lumMod val="95000"/>
                    <a:lumOff val="5000"/>
                  </a:schemeClr>
                </a:solidFill>
                <a:latin typeface="Amerigo BT" pitchFamily="34" charset="0"/>
              </a:rPr>
              <a:t>Napier House – First Floor Layout</a:t>
            </a:r>
          </a:p>
        </p:txBody>
      </p:sp>
      <p:grpSp>
        <p:nvGrpSpPr>
          <p:cNvPr id="3" name="Group 2"/>
          <p:cNvGrpSpPr/>
          <p:nvPr/>
        </p:nvGrpSpPr>
        <p:grpSpPr>
          <a:xfrm>
            <a:off x="1403648" y="1545980"/>
            <a:ext cx="6455421" cy="3626458"/>
            <a:chOff x="1475656" y="1545980"/>
            <a:chExt cx="6455421" cy="3626458"/>
          </a:xfrm>
        </p:grpSpPr>
        <p:sp>
          <p:nvSpPr>
            <p:cNvPr id="10" name="Rectangle 9"/>
            <p:cNvSpPr/>
            <p:nvPr/>
          </p:nvSpPr>
          <p:spPr>
            <a:xfrm>
              <a:off x="5436096" y="1545980"/>
              <a:ext cx="2448272" cy="853284"/>
            </a:xfrm>
            <a:prstGeom prst="rect">
              <a:avLst/>
            </a:prstGeom>
            <a:solidFill>
              <a:schemeClr val="accent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475656" y="4034726"/>
              <a:ext cx="756084" cy="1137712"/>
            </a:xfrm>
            <a:prstGeom prst="rect">
              <a:avLst/>
            </a:prstGeom>
            <a:solidFill>
              <a:srgbClr val="FFC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p:cNvSpPr/>
            <p:nvPr/>
          </p:nvSpPr>
          <p:spPr>
            <a:xfrm>
              <a:off x="2987824" y="4437112"/>
              <a:ext cx="2423568" cy="735326"/>
            </a:xfrm>
            <a:prstGeom prst="rect">
              <a:avLst/>
            </a:prstGeom>
            <a:solidFill>
              <a:srgbClr val="FFC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6991525" y="2472334"/>
              <a:ext cx="939552" cy="2684858"/>
            </a:xfrm>
            <a:prstGeom prst="rect">
              <a:avLst/>
            </a:prstGeom>
            <a:solidFill>
              <a:srgbClr val="FFC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p:nvSpPr>
          <p:spPr>
            <a:xfrm>
              <a:off x="4703814" y="1545981"/>
              <a:ext cx="732282" cy="1493248"/>
            </a:xfrm>
            <a:prstGeom prst="rect">
              <a:avLst/>
            </a:prstGeom>
            <a:solidFill>
              <a:srgbClr val="FFC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p:nvSpPr>
          <p:spPr>
            <a:xfrm>
              <a:off x="3131840" y="2472335"/>
              <a:ext cx="1512168" cy="1035656"/>
            </a:xfrm>
            <a:prstGeom prst="rect">
              <a:avLst/>
            </a:prstGeom>
            <a:solidFill>
              <a:srgbClr val="FFC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p:nvSpPr>
          <p:spPr>
            <a:xfrm>
              <a:off x="3018075" y="4034726"/>
              <a:ext cx="869849" cy="402386"/>
            </a:xfrm>
            <a:prstGeom prst="rect">
              <a:avLst/>
            </a:prstGeom>
            <a:solidFill>
              <a:srgbClr val="FFC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p:nvSpPr>
          <p:spPr>
            <a:xfrm>
              <a:off x="1475656" y="2395114"/>
              <a:ext cx="1512168" cy="961878"/>
            </a:xfrm>
            <a:prstGeom prst="rect">
              <a:avLst/>
            </a:prstGeom>
            <a:solidFill>
              <a:schemeClr val="accent2">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p:cNvSpPr/>
            <p:nvPr/>
          </p:nvSpPr>
          <p:spPr>
            <a:xfrm>
              <a:off x="4703814" y="3020995"/>
              <a:ext cx="1540277" cy="1416117"/>
            </a:xfrm>
            <a:prstGeom prst="rect">
              <a:avLst/>
            </a:prstGeom>
            <a:solidFill>
              <a:schemeClr val="accent3">
                <a:lumMod val="7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p:cNvSpPr/>
            <p:nvPr/>
          </p:nvSpPr>
          <p:spPr>
            <a:xfrm>
              <a:off x="5496657" y="2399264"/>
              <a:ext cx="1494868" cy="639965"/>
            </a:xfrm>
            <a:prstGeom prst="rect">
              <a:avLst/>
            </a:prstGeom>
            <a:solidFill>
              <a:schemeClr val="accent3">
                <a:lumMod val="7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0" name="Rectangle 19"/>
          <p:cNvSpPr/>
          <p:nvPr/>
        </p:nvSpPr>
        <p:spPr>
          <a:xfrm>
            <a:off x="2300627" y="4603582"/>
            <a:ext cx="687198" cy="574586"/>
          </a:xfrm>
          <a:prstGeom prst="rect">
            <a:avLst/>
          </a:prstGeom>
          <a:solidFill>
            <a:srgbClr val="FFC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p:cNvSpPr/>
          <p:nvPr/>
        </p:nvSpPr>
        <p:spPr>
          <a:xfrm>
            <a:off x="3865139" y="4145756"/>
            <a:ext cx="778870" cy="291356"/>
          </a:xfrm>
          <a:prstGeom prst="rect">
            <a:avLst/>
          </a:prstGeom>
          <a:solidFill>
            <a:srgbClr val="FFC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21"/>
          <p:cNvSpPr/>
          <p:nvPr/>
        </p:nvSpPr>
        <p:spPr>
          <a:xfrm>
            <a:off x="1403648" y="3356992"/>
            <a:ext cx="896979" cy="639965"/>
          </a:xfrm>
          <a:prstGeom prst="rect">
            <a:avLst/>
          </a:prstGeom>
          <a:solidFill>
            <a:schemeClr val="accent3">
              <a:lumMod val="7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ectangle 22"/>
          <p:cNvSpPr/>
          <p:nvPr/>
        </p:nvSpPr>
        <p:spPr>
          <a:xfrm>
            <a:off x="3004509" y="3528738"/>
            <a:ext cx="896979" cy="468220"/>
          </a:xfrm>
          <a:prstGeom prst="rect">
            <a:avLst/>
          </a:prstGeom>
          <a:solidFill>
            <a:schemeClr val="accent3">
              <a:lumMod val="7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p:cNvSpPr/>
          <p:nvPr/>
        </p:nvSpPr>
        <p:spPr>
          <a:xfrm>
            <a:off x="3901489" y="3528738"/>
            <a:ext cx="802326" cy="589288"/>
          </a:xfrm>
          <a:prstGeom prst="rect">
            <a:avLst/>
          </a:prstGeom>
          <a:solidFill>
            <a:schemeClr val="accent3">
              <a:lumMod val="7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8" name="Straight Connector 27"/>
          <p:cNvCxnSpPr/>
          <p:nvPr/>
        </p:nvCxnSpPr>
        <p:spPr>
          <a:xfrm>
            <a:off x="0" y="6381328"/>
            <a:ext cx="9144000"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647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9939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3200" dirty="0">
                <a:solidFill>
                  <a:schemeClr val="tx1">
                    <a:lumMod val="95000"/>
                    <a:lumOff val="5000"/>
                  </a:schemeClr>
                </a:solidFill>
                <a:latin typeface="Amerigo BT" pitchFamily="34" charset="0"/>
              </a:rPr>
              <a:t>Alison House – First Floor Layout</a:t>
            </a:r>
          </a:p>
        </p:txBody>
      </p:sp>
      <p:cxnSp>
        <p:nvCxnSpPr>
          <p:cNvPr id="26" name="Straight Connector 25"/>
          <p:cNvCxnSpPr/>
          <p:nvPr/>
        </p:nvCxnSpPr>
        <p:spPr>
          <a:xfrm>
            <a:off x="0" y="6381328"/>
            <a:ext cx="9144000"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85750" y="843686"/>
            <a:ext cx="8572500" cy="5384800"/>
            <a:chOff x="285750" y="843686"/>
            <a:chExt cx="8572500" cy="538480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1111" b="10370"/>
            <a:stretch/>
          </p:blipFill>
          <p:spPr>
            <a:xfrm>
              <a:off x="285750" y="843686"/>
              <a:ext cx="8572500" cy="5384800"/>
            </a:xfrm>
            <a:prstGeom prst="rect">
              <a:avLst/>
            </a:prstGeom>
          </p:spPr>
        </p:pic>
        <p:sp>
          <p:nvSpPr>
            <p:cNvPr id="19" name="Rectangle 18"/>
            <p:cNvSpPr/>
            <p:nvPr/>
          </p:nvSpPr>
          <p:spPr>
            <a:xfrm>
              <a:off x="2180318" y="4606285"/>
              <a:ext cx="831169" cy="1135009"/>
            </a:xfrm>
            <a:prstGeom prst="rect">
              <a:avLst/>
            </a:prstGeom>
            <a:solidFill>
              <a:srgbClr val="FFC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p:cNvSpPr/>
            <p:nvPr/>
          </p:nvSpPr>
          <p:spPr>
            <a:xfrm>
              <a:off x="5627429" y="4421867"/>
              <a:ext cx="2400955" cy="223664"/>
            </a:xfrm>
            <a:prstGeom prst="rect">
              <a:avLst/>
            </a:prstGeom>
            <a:solidFill>
              <a:schemeClr val="accent2">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p:cNvSpPr/>
            <p:nvPr/>
          </p:nvSpPr>
          <p:spPr>
            <a:xfrm>
              <a:off x="3851921" y="4365104"/>
              <a:ext cx="1765904" cy="241181"/>
            </a:xfrm>
            <a:prstGeom prst="rect">
              <a:avLst/>
            </a:prstGeom>
            <a:solidFill>
              <a:schemeClr val="accent3">
                <a:lumMod val="7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21"/>
            <p:cNvSpPr/>
            <p:nvPr/>
          </p:nvSpPr>
          <p:spPr>
            <a:xfrm>
              <a:off x="3011488" y="2339294"/>
              <a:ext cx="840432" cy="1196791"/>
            </a:xfrm>
            <a:prstGeom prst="rect">
              <a:avLst/>
            </a:prstGeom>
            <a:solidFill>
              <a:schemeClr val="accent3">
                <a:lumMod val="7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ectangle 22"/>
            <p:cNvSpPr/>
            <p:nvPr/>
          </p:nvSpPr>
          <p:spPr>
            <a:xfrm>
              <a:off x="3851921" y="4606285"/>
              <a:ext cx="864096" cy="910947"/>
            </a:xfrm>
            <a:prstGeom prst="rect">
              <a:avLst/>
            </a:prstGeom>
            <a:solidFill>
              <a:schemeClr val="accent3">
                <a:lumMod val="7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p:cNvSpPr/>
            <p:nvPr/>
          </p:nvSpPr>
          <p:spPr>
            <a:xfrm>
              <a:off x="7452320" y="3218485"/>
              <a:ext cx="576064" cy="426539"/>
            </a:xfrm>
            <a:prstGeom prst="rect">
              <a:avLst/>
            </a:prstGeom>
            <a:solidFill>
              <a:schemeClr val="accent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5617825" y="2313046"/>
              <a:ext cx="2410559" cy="905439"/>
            </a:xfrm>
            <a:prstGeom prst="rect">
              <a:avLst/>
            </a:prstGeom>
            <a:solidFill>
              <a:schemeClr val="accent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1331639" y="2374037"/>
              <a:ext cx="848679" cy="3367257"/>
            </a:xfrm>
            <a:prstGeom prst="rect">
              <a:avLst/>
            </a:prstGeom>
            <a:solidFill>
              <a:srgbClr val="FFC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3011488" y="4421866"/>
              <a:ext cx="840432" cy="1023358"/>
            </a:xfrm>
            <a:prstGeom prst="rect">
              <a:avLst/>
            </a:prstGeom>
            <a:solidFill>
              <a:srgbClr val="FFC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p:nvSpPr>
          <p:spPr>
            <a:xfrm>
              <a:off x="3851920" y="2379545"/>
              <a:ext cx="1799565" cy="838940"/>
            </a:xfrm>
            <a:prstGeom prst="rect">
              <a:avLst/>
            </a:prstGeom>
            <a:solidFill>
              <a:srgbClr val="FFC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p:nvSpPr>
          <p:spPr>
            <a:xfrm>
              <a:off x="2180319" y="2374037"/>
              <a:ext cx="831169" cy="1126971"/>
            </a:xfrm>
            <a:prstGeom prst="rect">
              <a:avLst/>
            </a:prstGeom>
            <a:solidFill>
              <a:srgbClr val="FFC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p:nvSpPr>
          <p:spPr>
            <a:xfrm>
              <a:off x="4716016" y="4653136"/>
              <a:ext cx="3312368" cy="1224136"/>
            </a:xfrm>
            <a:prstGeom prst="rect">
              <a:avLst/>
            </a:prstGeom>
            <a:solidFill>
              <a:schemeClr val="accent2">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p:nvSpPr>
          <p:spPr>
            <a:xfrm>
              <a:off x="3851920" y="3218485"/>
              <a:ext cx="3600400" cy="1146619"/>
            </a:xfrm>
            <a:prstGeom prst="rect">
              <a:avLst/>
            </a:prstGeom>
            <a:solidFill>
              <a:schemeClr val="accent3">
                <a:lumMod val="7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p:cNvSpPr/>
            <p:nvPr/>
          </p:nvSpPr>
          <p:spPr>
            <a:xfrm>
              <a:off x="2180319" y="3536087"/>
              <a:ext cx="1671601" cy="885780"/>
            </a:xfrm>
            <a:prstGeom prst="rect">
              <a:avLst/>
            </a:prstGeom>
            <a:solidFill>
              <a:schemeClr val="accent3">
                <a:lumMod val="7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p:cNvSpPr/>
            <p:nvPr/>
          </p:nvSpPr>
          <p:spPr>
            <a:xfrm>
              <a:off x="2180319" y="4421867"/>
              <a:ext cx="831169" cy="152400"/>
            </a:xfrm>
            <a:prstGeom prst="rect">
              <a:avLst/>
            </a:prstGeom>
            <a:solidFill>
              <a:schemeClr val="accent3">
                <a:lumMod val="7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27"/>
            <p:cNvSpPr/>
            <p:nvPr/>
          </p:nvSpPr>
          <p:spPr>
            <a:xfrm>
              <a:off x="7452320" y="3664496"/>
              <a:ext cx="489868" cy="700608"/>
            </a:xfrm>
            <a:prstGeom prst="rect">
              <a:avLst/>
            </a:prstGeom>
            <a:solidFill>
              <a:schemeClr val="accent3">
                <a:lumMod val="7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580681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457200" y="-9939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3200" dirty="0">
                <a:solidFill>
                  <a:schemeClr val="tx1">
                    <a:lumMod val="95000"/>
                    <a:lumOff val="5000"/>
                  </a:schemeClr>
                </a:solidFill>
                <a:latin typeface="Amerigo BT" pitchFamily="34" charset="0"/>
              </a:rPr>
              <a:t>Alison House – Second Floor Layout</a:t>
            </a:r>
          </a:p>
        </p:txBody>
      </p:sp>
      <p:grpSp>
        <p:nvGrpSpPr>
          <p:cNvPr id="25" name="Group 24"/>
          <p:cNvGrpSpPr/>
          <p:nvPr/>
        </p:nvGrpSpPr>
        <p:grpSpPr>
          <a:xfrm>
            <a:off x="285750" y="793328"/>
            <a:ext cx="8572500" cy="5588000"/>
            <a:chOff x="285750" y="793328"/>
            <a:chExt cx="8572500" cy="558800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8333" b="10186"/>
            <a:stretch/>
          </p:blipFill>
          <p:spPr>
            <a:xfrm>
              <a:off x="285750" y="793328"/>
              <a:ext cx="8572500" cy="5588000"/>
            </a:xfrm>
            <a:prstGeom prst="rect">
              <a:avLst/>
            </a:prstGeom>
          </p:spPr>
        </p:pic>
        <p:grpSp>
          <p:nvGrpSpPr>
            <p:cNvPr id="3" name="Group 2"/>
            <p:cNvGrpSpPr/>
            <p:nvPr/>
          </p:nvGrpSpPr>
          <p:grpSpPr>
            <a:xfrm>
              <a:off x="1259632" y="2276872"/>
              <a:ext cx="7128792" cy="3782390"/>
              <a:chOff x="1475656" y="2575716"/>
              <a:chExt cx="6264696" cy="3381187"/>
            </a:xfrm>
          </p:grpSpPr>
          <p:grpSp>
            <p:nvGrpSpPr>
              <p:cNvPr id="23" name="Group 22"/>
              <p:cNvGrpSpPr/>
              <p:nvPr/>
            </p:nvGrpSpPr>
            <p:grpSpPr>
              <a:xfrm>
                <a:off x="1475656" y="2575716"/>
                <a:ext cx="6264696" cy="3381187"/>
                <a:chOff x="1475656" y="2575716"/>
                <a:chExt cx="6264696" cy="3381187"/>
              </a:xfrm>
            </p:grpSpPr>
            <p:sp>
              <p:nvSpPr>
                <p:cNvPr id="9" name="Rectangle 8"/>
                <p:cNvSpPr/>
                <p:nvPr/>
              </p:nvSpPr>
              <p:spPr>
                <a:xfrm>
                  <a:off x="5760132" y="2575716"/>
                  <a:ext cx="1980220" cy="853284"/>
                </a:xfrm>
                <a:prstGeom prst="rect">
                  <a:avLst/>
                </a:prstGeom>
                <a:solidFill>
                  <a:schemeClr val="accent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2195736" y="4797152"/>
                  <a:ext cx="1591940" cy="1159751"/>
                </a:xfrm>
                <a:prstGeom prst="rect">
                  <a:avLst/>
                </a:prstGeom>
                <a:solidFill>
                  <a:srgbClr val="FFC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p:cNvSpPr/>
                <p:nvPr/>
              </p:nvSpPr>
              <p:spPr>
                <a:xfrm>
                  <a:off x="3779912" y="5025754"/>
                  <a:ext cx="3960440" cy="838940"/>
                </a:xfrm>
                <a:prstGeom prst="rect">
                  <a:avLst/>
                </a:prstGeom>
                <a:solidFill>
                  <a:srgbClr val="FFC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2195736" y="2606275"/>
                  <a:ext cx="807554" cy="822726"/>
                </a:xfrm>
                <a:prstGeom prst="rect">
                  <a:avLst/>
                </a:prstGeom>
                <a:solidFill>
                  <a:srgbClr val="FFC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p:nvSpPr>
              <p:spPr>
                <a:xfrm>
                  <a:off x="3787676" y="2575716"/>
                  <a:ext cx="1972456" cy="851434"/>
                </a:xfrm>
                <a:prstGeom prst="rect">
                  <a:avLst/>
                </a:prstGeom>
                <a:solidFill>
                  <a:schemeClr val="accent2">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p:nvSpPr>
              <p:spPr>
                <a:xfrm>
                  <a:off x="4283967" y="3428999"/>
                  <a:ext cx="1199445" cy="1596755"/>
                </a:xfrm>
                <a:prstGeom prst="rect">
                  <a:avLst/>
                </a:prstGeom>
                <a:solidFill>
                  <a:schemeClr val="accent3">
                    <a:lumMod val="7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p:nvSpPr>
              <p:spPr>
                <a:xfrm>
                  <a:off x="6976559" y="3798290"/>
                  <a:ext cx="763793" cy="926854"/>
                </a:xfrm>
                <a:prstGeom prst="rect">
                  <a:avLst/>
                </a:prstGeom>
                <a:solidFill>
                  <a:schemeClr val="accent3">
                    <a:lumMod val="7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1475656" y="2575716"/>
                  <a:ext cx="720079" cy="3288978"/>
                </a:xfrm>
                <a:prstGeom prst="rect">
                  <a:avLst/>
                </a:prstGeom>
                <a:solidFill>
                  <a:srgbClr val="FFC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8" name="Rectangle 17"/>
              <p:cNvSpPr/>
              <p:nvPr/>
            </p:nvSpPr>
            <p:spPr>
              <a:xfrm>
                <a:off x="7308304" y="3427150"/>
                <a:ext cx="432048" cy="361890"/>
              </a:xfrm>
              <a:prstGeom prst="rect">
                <a:avLst/>
              </a:prstGeom>
              <a:solidFill>
                <a:schemeClr val="accent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p:cNvSpPr/>
              <p:nvPr/>
            </p:nvSpPr>
            <p:spPr>
              <a:xfrm>
                <a:off x="3023884" y="2575716"/>
                <a:ext cx="763792" cy="1213324"/>
              </a:xfrm>
              <a:prstGeom prst="rect">
                <a:avLst/>
              </a:prstGeom>
              <a:solidFill>
                <a:schemeClr val="accent3">
                  <a:lumMod val="7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p:cNvSpPr/>
              <p:nvPr/>
            </p:nvSpPr>
            <p:spPr>
              <a:xfrm>
                <a:off x="3779912" y="4509120"/>
                <a:ext cx="504055" cy="496451"/>
              </a:xfrm>
              <a:prstGeom prst="rect">
                <a:avLst/>
              </a:prstGeom>
              <a:solidFill>
                <a:schemeClr val="accent3">
                  <a:lumMod val="7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p:cNvSpPr/>
              <p:nvPr/>
            </p:nvSpPr>
            <p:spPr>
              <a:xfrm>
                <a:off x="5483412" y="4757345"/>
                <a:ext cx="2256940" cy="268409"/>
              </a:xfrm>
              <a:prstGeom prst="rect">
                <a:avLst/>
              </a:prstGeom>
              <a:solidFill>
                <a:srgbClr val="FFC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cxnSp>
        <p:nvCxnSpPr>
          <p:cNvPr id="24" name="Straight Connector 23"/>
          <p:cNvCxnSpPr/>
          <p:nvPr/>
        </p:nvCxnSpPr>
        <p:spPr>
          <a:xfrm>
            <a:off x="0" y="6381328"/>
            <a:ext cx="9144000"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3122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normAutofit/>
          </a:bodyPr>
          <a:lstStyle/>
          <a:p>
            <a:pPr algn="l"/>
            <a:r>
              <a:rPr lang="en-AU" sz="3200" dirty="0">
                <a:solidFill>
                  <a:schemeClr val="bg1">
                    <a:lumMod val="95000"/>
                  </a:schemeClr>
                </a:solidFill>
                <a:latin typeface="Amerigo BT" pitchFamily="34" charset="0"/>
              </a:rPr>
              <a:t>3 Dimensional Imagery – Napier House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21151"/>
            <a:ext cx="9144000" cy="5144153"/>
          </a:xfrm>
          <a:prstGeom prst="rect">
            <a:avLst/>
          </a:prstGeom>
        </p:spPr>
      </p:pic>
      <p:cxnSp>
        <p:nvCxnSpPr>
          <p:cNvPr id="7" name="Straight Connector 6"/>
          <p:cNvCxnSpPr/>
          <p:nvPr/>
        </p:nvCxnSpPr>
        <p:spPr>
          <a:xfrm>
            <a:off x="0" y="6381328"/>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398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37175"/>
            <a:ext cx="9144000" cy="5144153"/>
          </a:xfrm>
          <a:prstGeom prst="rect">
            <a:avLst/>
          </a:prstGeom>
        </p:spPr>
      </p:pic>
      <p:sp>
        <p:nvSpPr>
          <p:cNvPr id="7" name="Title 1"/>
          <p:cNvSpPr txBox="1">
            <a:spLocks/>
          </p:cNvSpPr>
          <p:nvPr/>
        </p:nvSpPr>
        <p:spPr>
          <a:xfrm>
            <a:off x="467544" y="-2738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3200" dirty="0">
                <a:solidFill>
                  <a:schemeClr val="bg1">
                    <a:lumMod val="95000"/>
                  </a:schemeClr>
                </a:solidFill>
                <a:latin typeface="Amerigo BT" pitchFamily="34" charset="0"/>
              </a:rPr>
              <a:t>3 Dimensional Imagery – Napier House</a:t>
            </a:r>
          </a:p>
        </p:txBody>
      </p:sp>
      <p:cxnSp>
        <p:nvCxnSpPr>
          <p:cNvPr id="9" name="Straight Connector 8"/>
          <p:cNvCxnSpPr/>
          <p:nvPr/>
        </p:nvCxnSpPr>
        <p:spPr>
          <a:xfrm>
            <a:off x="0" y="6381328"/>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2452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21151"/>
            <a:ext cx="9144000" cy="5144153"/>
          </a:xfrm>
          <a:prstGeom prst="rect">
            <a:avLst/>
          </a:prstGeom>
        </p:spPr>
      </p:pic>
      <p:sp>
        <p:nvSpPr>
          <p:cNvPr id="7" name="Title 1"/>
          <p:cNvSpPr txBox="1">
            <a:spLocks/>
          </p:cNvSpPr>
          <p:nvPr/>
        </p:nvSpPr>
        <p:spPr>
          <a:xfrm>
            <a:off x="467544" y="-2738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3200" dirty="0">
                <a:solidFill>
                  <a:schemeClr val="bg1">
                    <a:lumMod val="95000"/>
                  </a:schemeClr>
                </a:solidFill>
                <a:latin typeface="Amerigo BT" pitchFamily="34" charset="0"/>
              </a:rPr>
              <a:t>3 Dimensional Imagery – Napier House</a:t>
            </a:r>
          </a:p>
        </p:txBody>
      </p:sp>
      <p:cxnSp>
        <p:nvCxnSpPr>
          <p:cNvPr id="9" name="Straight Connector 8"/>
          <p:cNvCxnSpPr/>
          <p:nvPr/>
        </p:nvCxnSpPr>
        <p:spPr>
          <a:xfrm>
            <a:off x="0" y="6381328"/>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2452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457200" y="-99392"/>
            <a:ext cx="893933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3200" dirty="0">
                <a:solidFill>
                  <a:schemeClr val="bg1"/>
                </a:solidFill>
                <a:latin typeface="Amerigo BT" pitchFamily="34" charset="0"/>
              </a:rPr>
              <a:t>3 Dimensional Imagery - Alison House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6923"/>
            <a:ext cx="9144000" cy="5144153"/>
          </a:xfrm>
          <a:prstGeom prst="rect">
            <a:avLst/>
          </a:prstGeom>
        </p:spPr>
      </p:pic>
      <p:cxnSp>
        <p:nvCxnSpPr>
          <p:cNvPr id="9" name="Straight Connector 8"/>
          <p:cNvCxnSpPr/>
          <p:nvPr/>
        </p:nvCxnSpPr>
        <p:spPr>
          <a:xfrm>
            <a:off x="0" y="6381328"/>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2126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6923"/>
            <a:ext cx="9144000" cy="5144153"/>
          </a:xfrm>
          <a:prstGeom prst="rect">
            <a:avLst/>
          </a:prstGeom>
        </p:spPr>
      </p:pic>
      <p:sp>
        <p:nvSpPr>
          <p:cNvPr id="8" name="Title 1"/>
          <p:cNvSpPr txBox="1">
            <a:spLocks/>
          </p:cNvSpPr>
          <p:nvPr/>
        </p:nvSpPr>
        <p:spPr>
          <a:xfrm>
            <a:off x="457200" y="-99392"/>
            <a:ext cx="893933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3200" dirty="0">
                <a:solidFill>
                  <a:schemeClr val="bg1"/>
                </a:solidFill>
                <a:latin typeface="Amerigo BT" pitchFamily="34" charset="0"/>
              </a:rPr>
              <a:t>3 Dimensional Imagery - Alison House</a:t>
            </a:r>
          </a:p>
        </p:txBody>
      </p:sp>
      <p:cxnSp>
        <p:nvCxnSpPr>
          <p:cNvPr id="9" name="Straight Connector 8"/>
          <p:cNvCxnSpPr/>
          <p:nvPr/>
        </p:nvCxnSpPr>
        <p:spPr>
          <a:xfrm>
            <a:off x="0" y="6381328"/>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1981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073427"/>
          </a:xfrm>
        </p:spPr>
        <p:txBody>
          <a:bodyPr>
            <a:normAutofit fontScale="92500"/>
          </a:bodyPr>
          <a:lstStyle/>
          <a:p>
            <a:pPr algn="just">
              <a:lnSpc>
                <a:spcPct val="150000"/>
              </a:lnSpc>
            </a:pPr>
            <a:r>
              <a:rPr lang="en-AU" sz="2400" dirty="0">
                <a:solidFill>
                  <a:schemeClr val="tx1">
                    <a:lumMod val="95000"/>
                    <a:lumOff val="5000"/>
                  </a:schemeClr>
                </a:solidFill>
                <a:latin typeface="Adobe Garamond Pro Bold" pitchFamily="18" charset="0"/>
              </a:rPr>
              <a:t>Trinity College with an exceptional historical background in the education arena in Sri Lanka, has had a significant Boarding system in the past. Napier House was the first boarding house at Trinity with many to follow with the increase of its student population.</a:t>
            </a:r>
          </a:p>
          <a:p>
            <a:pPr algn="just">
              <a:lnSpc>
                <a:spcPct val="150000"/>
              </a:lnSpc>
            </a:pPr>
            <a:endParaRPr lang="en-AU" sz="2400" dirty="0">
              <a:solidFill>
                <a:schemeClr val="tx1">
                  <a:lumMod val="95000"/>
                  <a:lumOff val="5000"/>
                </a:schemeClr>
              </a:solidFill>
              <a:latin typeface="Adobe Garamond Pro Bold" pitchFamily="18" charset="0"/>
            </a:endParaRPr>
          </a:p>
          <a:p>
            <a:pPr algn="just">
              <a:lnSpc>
                <a:spcPct val="150000"/>
              </a:lnSpc>
            </a:pPr>
            <a:endParaRPr lang="en-AU" sz="2400" dirty="0">
              <a:solidFill>
                <a:schemeClr val="tx1">
                  <a:lumMod val="95000"/>
                  <a:lumOff val="5000"/>
                </a:schemeClr>
              </a:solidFill>
              <a:latin typeface="Adobe Garamond Pro Bold" pitchFamily="18" charset="0"/>
            </a:endParaRPr>
          </a:p>
          <a:p>
            <a:pPr algn="just">
              <a:lnSpc>
                <a:spcPct val="150000"/>
              </a:lnSpc>
            </a:pPr>
            <a:r>
              <a:rPr lang="en-AU" sz="2400" dirty="0">
                <a:solidFill>
                  <a:schemeClr val="tx1">
                    <a:lumMod val="95000"/>
                    <a:lumOff val="5000"/>
                  </a:schemeClr>
                </a:solidFill>
                <a:latin typeface="Adobe Garamond Pro Bold" pitchFamily="18" charset="0"/>
              </a:rPr>
              <a:t>However, the houses and their condition have reached a remorseful state with age, and it is a must to rejuvenate these houses to bring the old glory and excitement of being a boarder at Trinity.</a:t>
            </a:r>
          </a:p>
          <a:p>
            <a:endParaRPr lang="en-AU" dirty="0">
              <a:solidFill>
                <a:schemeClr val="tx1">
                  <a:lumMod val="95000"/>
                  <a:lumOff val="5000"/>
                </a:schemeClr>
              </a:solidFill>
              <a:latin typeface="Adobe Garamond Pro Bold" pitchFamily="18" charset="0"/>
            </a:endParaRPr>
          </a:p>
        </p:txBody>
      </p:sp>
      <p:cxnSp>
        <p:nvCxnSpPr>
          <p:cNvPr id="7" name="Straight Connector 6"/>
          <p:cNvCxnSpPr/>
          <p:nvPr/>
        </p:nvCxnSpPr>
        <p:spPr>
          <a:xfrm>
            <a:off x="0" y="6381328"/>
            <a:ext cx="9144000"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0217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6923"/>
            <a:ext cx="9144000" cy="5144153"/>
          </a:xfrm>
          <a:prstGeom prst="rect">
            <a:avLst/>
          </a:prstGeom>
        </p:spPr>
      </p:pic>
      <p:sp>
        <p:nvSpPr>
          <p:cNvPr id="8" name="Title 1"/>
          <p:cNvSpPr txBox="1">
            <a:spLocks/>
          </p:cNvSpPr>
          <p:nvPr/>
        </p:nvSpPr>
        <p:spPr>
          <a:xfrm>
            <a:off x="457200" y="-99392"/>
            <a:ext cx="893933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3200" dirty="0">
                <a:solidFill>
                  <a:schemeClr val="bg1"/>
                </a:solidFill>
                <a:latin typeface="Amerigo BT" pitchFamily="34" charset="0"/>
              </a:rPr>
              <a:t>3 Dimensional Imagery - Alison House</a:t>
            </a:r>
          </a:p>
        </p:txBody>
      </p:sp>
      <p:cxnSp>
        <p:nvCxnSpPr>
          <p:cNvPr id="9" name="Straight Connector 8"/>
          <p:cNvCxnSpPr/>
          <p:nvPr/>
        </p:nvCxnSpPr>
        <p:spPr>
          <a:xfrm>
            <a:off x="0" y="6381328"/>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1981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792088"/>
          </a:xfrm>
        </p:spPr>
        <p:txBody>
          <a:bodyPr>
            <a:normAutofit/>
          </a:bodyPr>
          <a:lstStyle/>
          <a:p>
            <a:pPr marL="0" indent="0" algn="just">
              <a:buNone/>
            </a:pPr>
            <a:r>
              <a:rPr lang="en-AU" sz="3600" dirty="0">
                <a:solidFill>
                  <a:schemeClr val="tx1">
                    <a:lumMod val="95000"/>
                    <a:lumOff val="5000"/>
                  </a:schemeClr>
                </a:solidFill>
                <a:latin typeface="Amerigo BT" pitchFamily="34" charset="0"/>
              </a:rPr>
              <a:t>Current situation – Napier House</a:t>
            </a:r>
          </a:p>
          <a:p>
            <a:endParaRPr lang="en-AU" dirty="0">
              <a:solidFill>
                <a:schemeClr val="tx1">
                  <a:lumMod val="95000"/>
                  <a:lumOff val="5000"/>
                </a:schemeClr>
              </a:solidFill>
              <a:latin typeface="Amerigo BT" pitchFamily="34" charset="0"/>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28518"/>
          <a:stretch/>
        </p:blipFill>
        <p:spPr>
          <a:xfrm>
            <a:off x="-29344" y="1196752"/>
            <a:ext cx="9144000" cy="4902200"/>
          </a:xfrm>
          <a:prstGeom prst="rect">
            <a:avLst/>
          </a:prstGeom>
        </p:spPr>
      </p:pic>
      <p:cxnSp>
        <p:nvCxnSpPr>
          <p:cNvPr id="7" name="Straight Connector 6"/>
          <p:cNvCxnSpPr/>
          <p:nvPr/>
        </p:nvCxnSpPr>
        <p:spPr>
          <a:xfrm>
            <a:off x="0" y="6381328"/>
            <a:ext cx="9144000"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5536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4068" y="921295"/>
            <a:ext cx="3456384" cy="259228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3742549"/>
            <a:ext cx="3518372" cy="263877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64431" y="1756720"/>
            <a:ext cx="5055807" cy="3791855"/>
          </a:xfrm>
          <a:prstGeom prst="rect">
            <a:avLst/>
          </a:prstGeom>
        </p:spPr>
      </p:pic>
      <p:cxnSp>
        <p:nvCxnSpPr>
          <p:cNvPr id="11" name="Straight Connector 10"/>
          <p:cNvCxnSpPr/>
          <p:nvPr/>
        </p:nvCxnSpPr>
        <p:spPr>
          <a:xfrm>
            <a:off x="0" y="6381328"/>
            <a:ext cx="9144000"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txBox="1">
            <a:spLocks/>
          </p:cNvSpPr>
          <p:nvPr/>
        </p:nvSpPr>
        <p:spPr>
          <a:xfrm>
            <a:off x="457200" y="332656"/>
            <a:ext cx="8229600"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AU" sz="3600" dirty="0">
                <a:solidFill>
                  <a:schemeClr val="tx1">
                    <a:lumMod val="95000"/>
                    <a:lumOff val="5000"/>
                  </a:schemeClr>
                </a:solidFill>
                <a:latin typeface="Amerigo BT" pitchFamily="34" charset="0"/>
              </a:rPr>
              <a:t>Current situation – Napier House</a:t>
            </a:r>
          </a:p>
          <a:p>
            <a:endParaRPr lang="en-AU" dirty="0">
              <a:solidFill>
                <a:schemeClr val="tx1">
                  <a:lumMod val="95000"/>
                  <a:lumOff val="5000"/>
                </a:schemeClr>
              </a:solidFill>
              <a:latin typeface="Amerigo BT" pitchFamily="34" charset="0"/>
            </a:endParaRPr>
          </a:p>
        </p:txBody>
      </p:sp>
      <p:sp>
        <p:nvSpPr>
          <p:cNvPr id="2" name="Content Placeholder 1"/>
          <p:cNvSpPr>
            <a:spLocks noGrp="1"/>
          </p:cNvSpPr>
          <p:nvPr>
            <p:ph idx="1"/>
          </p:nvPr>
        </p:nvSpPr>
        <p:spPr/>
        <p:txBody>
          <a:bodyPr/>
          <a:lstStyle/>
          <a:p>
            <a:endParaRPr lang="en-AU"/>
          </a:p>
        </p:txBody>
      </p:sp>
    </p:spTree>
    <p:extLst>
      <p:ext uri="{BB962C8B-B14F-4D97-AF65-F5344CB8AC3E}">
        <p14:creationId xmlns:p14="http://schemas.microsoft.com/office/powerpoint/2010/main" val="796035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1088740"/>
            <a:ext cx="7056784" cy="5292588"/>
          </a:xfrm>
          <a:prstGeom prst="rect">
            <a:avLst/>
          </a:prstGeom>
        </p:spPr>
      </p:pic>
      <p:cxnSp>
        <p:nvCxnSpPr>
          <p:cNvPr id="8" name="Straight Connector 7"/>
          <p:cNvCxnSpPr/>
          <p:nvPr/>
        </p:nvCxnSpPr>
        <p:spPr>
          <a:xfrm>
            <a:off x="0" y="6381328"/>
            <a:ext cx="9144000"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txBox="1">
            <a:spLocks/>
          </p:cNvSpPr>
          <p:nvPr/>
        </p:nvSpPr>
        <p:spPr>
          <a:xfrm>
            <a:off x="457200" y="332656"/>
            <a:ext cx="8229600"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AU" sz="3600" dirty="0">
                <a:solidFill>
                  <a:schemeClr val="tx1">
                    <a:lumMod val="95000"/>
                    <a:lumOff val="5000"/>
                  </a:schemeClr>
                </a:solidFill>
                <a:latin typeface="Amerigo BT" pitchFamily="34" charset="0"/>
              </a:rPr>
              <a:t>Current situation – Napier House</a:t>
            </a:r>
          </a:p>
          <a:p>
            <a:endParaRPr lang="en-AU" dirty="0">
              <a:solidFill>
                <a:schemeClr val="tx1">
                  <a:lumMod val="95000"/>
                  <a:lumOff val="5000"/>
                </a:schemeClr>
              </a:solidFill>
              <a:latin typeface="Amerigo BT" pitchFamily="34" charset="0"/>
            </a:endParaRPr>
          </a:p>
        </p:txBody>
      </p:sp>
    </p:spTree>
    <p:extLst>
      <p:ext uri="{BB962C8B-B14F-4D97-AF65-F5344CB8AC3E}">
        <p14:creationId xmlns:p14="http://schemas.microsoft.com/office/powerpoint/2010/main" val="3174180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5964"/>
          <a:stretch/>
        </p:blipFill>
        <p:spPr>
          <a:xfrm>
            <a:off x="755576" y="980728"/>
            <a:ext cx="7632848" cy="5383206"/>
          </a:xfrm>
          <a:prstGeom prst="rect">
            <a:avLst/>
          </a:prstGeom>
        </p:spPr>
      </p:pic>
      <p:cxnSp>
        <p:nvCxnSpPr>
          <p:cNvPr id="8" name="Straight Connector 7"/>
          <p:cNvCxnSpPr/>
          <p:nvPr/>
        </p:nvCxnSpPr>
        <p:spPr>
          <a:xfrm>
            <a:off x="0" y="6381328"/>
            <a:ext cx="9144000"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txBox="1">
            <a:spLocks/>
          </p:cNvSpPr>
          <p:nvPr/>
        </p:nvSpPr>
        <p:spPr>
          <a:xfrm>
            <a:off x="457200" y="332656"/>
            <a:ext cx="8229600"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AU" sz="3600" dirty="0">
                <a:solidFill>
                  <a:schemeClr val="tx1">
                    <a:lumMod val="95000"/>
                    <a:lumOff val="5000"/>
                  </a:schemeClr>
                </a:solidFill>
                <a:latin typeface="Amerigo BT" pitchFamily="34" charset="0"/>
              </a:rPr>
              <a:t>Current situation – Alison House</a:t>
            </a:r>
          </a:p>
          <a:p>
            <a:endParaRPr lang="en-AU" dirty="0">
              <a:solidFill>
                <a:schemeClr val="tx1">
                  <a:lumMod val="95000"/>
                  <a:lumOff val="5000"/>
                </a:schemeClr>
              </a:solidFill>
              <a:latin typeface="Amerigo BT" pitchFamily="34" charset="0"/>
            </a:endParaRPr>
          </a:p>
        </p:txBody>
      </p:sp>
    </p:spTree>
    <p:extLst>
      <p:ext uri="{BB962C8B-B14F-4D97-AF65-F5344CB8AC3E}">
        <p14:creationId xmlns:p14="http://schemas.microsoft.com/office/powerpoint/2010/main" val="796035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4357582"/>
            <a:ext cx="2664296" cy="199822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908720"/>
            <a:ext cx="2664296" cy="199822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304764"/>
            <a:ext cx="6192688" cy="4644516"/>
          </a:xfrm>
          <a:prstGeom prst="rect">
            <a:avLst/>
          </a:prstGeom>
        </p:spPr>
      </p:pic>
      <p:cxnSp>
        <p:nvCxnSpPr>
          <p:cNvPr id="10" name="Straight Connector 9"/>
          <p:cNvCxnSpPr/>
          <p:nvPr/>
        </p:nvCxnSpPr>
        <p:spPr>
          <a:xfrm>
            <a:off x="0" y="6381328"/>
            <a:ext cx="9144000"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457200" y="260648"/>
            <a:ext cx="8229600"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AU" sz="3600" dirty="0">
                <a:solidFill>
                  <a:schemeClr val="tx1">
                    <a:lumMod val="95000"/>
                    <a:lumOff val="5000"/>
                  </a:schemeClr>
                </a:solidFill>
                <a:latin typeface="Amerigo BT" pitchFamily="34" charset="0"/>
              </a:rPr>
              <a:t>Current situation – Alison House</a:t>
            </a:r>
          </a:p>
          <a:p>
            <a:endParaRPr lang="en-AU" dirty="0">
              <a:solidFill>
                <a:schemeClr val="tx1">
                  <a:lumMod val="95000"/>
                  <a:lumOff val="5000"/>
                </a:schemeClr>
              </a:solidFill>
              <a:latin typeface="Amerigo BT" pitchFamily="34" charset="0"/>
            </a:endParaRPr>
          </a:p>
        </p:txBody>
      </p:sp>
    </p:spTree>
    <p:extLst>
      <p:ext uri="{BB962C8B-B14F-4D97-AF65-F5344CB8AC3E}">
        <p14:creationId xmlns:p14="http://schemas.microsoft.com/office/powerpoint/2010/main" val="1292258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792088"/>
            <a:ext cx="7452320" cy="5589240"/>
          </a:xfrm>
          <a:prstGeom prst="rect">
            <a:avLst/>
          </a:prstGeom>
        </p:spPr>
      </p:pic>
      <p:cxnSp>
        <p:nvCxnSpPr>
          <p:cNvPr id="7" name="Straight Connector 6"/>
          <p:cNvCxnSpPr/>
          <p:nvPr/>
        </p:nvCxnSpPr>
        <p:spPr>
          <a:xfrm>
            <a:off x="0" y="6381328"/>
            <a:ext cx="9144000"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idx="1"/>
          </p:nvPr>
        </p:nvSpPr>
        <p:spPr/>
        <p:txBody>
          <a:bodyPr/>
          <a:lstStyle/>
          <a:p>
            <a:endParaRPr lang="en-AU"/>
          </a:p>
        </p:txBody>
      </p:sp>
      <p:sp>
        <p:nvSpPr>
          <p:cNvPr id="9" name="Content Placeholder 2"/>
          <p:cNvSpPr txBox="1">
            <a:spLocks/>
          </p:cNvSpPr>
          <p:nvPr/>
        </p:nvSpPr>
        <p:spPr>
          <a:xfrm>
            <a:off x="457200" y="188640"/>
            <a:ext cx="8229600"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AU" sz="3600" dirty="0">
                <a:solidFill>
                  <a:schemeClr val="tx1">
                    <a:lumMod val="95000"/>
                    <a:lumOff val="5000"/>
                  </a:schemeClr>
                </a:solidFill>
                <a:latin typeface="Amerigo BT" pitchFamily="34" charset="0"/>
              </a:rPr>
              <a:t>Current situation – Alison House</a:t>
            </a:r>
          </a:p>
          <a:p>
            <a:endParaRPr lang="en-AU" dirty="0">
              <a:solidFill>
                <a:schemeClr val="tx1">
                  <a:lumMod val="95000"/>
                  <a:lumOff val="5000"/>
                </a:schemeClr>
              </a:solidFill>
              <a:latin typeface="Amerigo BT" pitchFamily="34" charset="0"/>
            </a:endParaRPr>
          </a:p>
        </p:txBody>
      </p:sp>
    </p:spTree>
    <p:extLst>
      <p:ext uri="{BB962C8B-B14F-4D97-AF65-F5344CB8AC3E}">
        <p14:creationId xmlns:p14="http://schemas.microsoft.com/office/powerpoint/2010/main" val="1292258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857232"/>
            <a:ext cx="8280920" cy="5400600"/>
          </a:xfrm>
        </p:spPr>
        <p:txBody>
          <a:bodyPr>
            <a:noAutofit/>
          </a:bodyPr>
          <a:lstStyle/>
          <a:p>
            <a:pPr marL="457200" lvl="0" indent="-457200" algn="just">
              <a:lnSpc>
                <a:spcPct val="160000"/>
              </a:lnSpc>
              <a:buFont typeface="+mj-lt"/>
              <a:buAutoNum type="arabicPeriod"/>
            </a:pPr>
            <a:r>
              <a:rPr lang="en-AU" sz="2000" dirty="0">
                <a:latin typeface="Adobe Garamond Pro Bold" pitchFamily="18" charset="0"/>
              </a:rPr>
              <a:t>Introduction of house parents to the boarding house – A qualified couple with experience in boarding to be housed in each building who will look after the boarders, along with a tutor in each house, which would create a homely atmosphere.</a:t>
            </a:r>
          </a:p>
          <a:p>
            <a:pPr marL="457200" lvl="0" indent="-457200" algn="just">
              <a:lnSpc>
                <a:spcPct val="160000"/>
              </a:lnSpc>
              <a:buFont typeface="+mj-lt"/>
              <a:buAutoNum type="arabicPeriod"/>
            </a:pPr>
            <a:r>
              <a:rPr lang="en-AU" sz="2000" dirty="0">
                <a:latin typeface="Adobe Garamond Pro Bold" pitchFamily="18" charset="0"/>
              </a:rPr>
              <a:t>Weekly boarding system – The College anticipate in the future that most of the children will be housed as weekly boarders, arriving at the boarding on Monday and leaving to their respective homes on Friday. A transportation system will be arranged by the college to pick them from and drop them in Colombo.</a:t>
            </a:r>
          </a:p>
          <a:p>
            <a:pPr marL="457200" lvl="0" indent="-457200" algn="just">
              <a:lnSpc>
                <a:spcPct val="160000"/>
              </a:lnSpc>
              <a:buFont typeface="+mj-lt"/>
              <a:buAutoNum type="arabicPeriod"/>
            </a:pPr>
            <a:r>
              <a:rPr lang="en-AU" sz="2000" dirty="0">
                <a:latin typeface="Adobe Garamond Pro Bold" pitchFamily="18" charset="0"/>
              </a:rPr>
              <a:t>A room system of accommodation instead of a dormitory system to maintain personal space and privacy.</a:t>
            </a:r>
          </a:p>
          <a:p>
            <a:pPr>
              <a:lnSpc>
                <a:spcPct val="160000"/>
              </a:lnSpc>
            </a:pPr>
            <a:endParaRPr lang="en-AU" sz="2400" dirty="0">
              <a:latin typeface="Adobe Garamond Pro Bold" pitchFamily="18" charset="0"/>
            </a:endParaRPr>
          </a:p>
        </p:txBody>
      </p:sp>
      <p:cxnSp>
        <p:nvCxnSpPr>
          <p:cNvPr id="7" name="Straight Connector 6"/>
          <p:cNvCxnSpPr/>
          <p:nvPr/>
        </p:nvCxnSpPr>
        <p:spPr>
          <a:xfrm>
            <a:off x="0" y="6381328"/>
            <a:ext cx="9144000"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457200" y="-2738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3200" dirty="0">
                <a:solidFill>
                  <a:schemeClr val="tx1">
                    <a:lumMod val="95000"/>
                    <a:lumOff val="5000"/>
                  </a:schemeClr>
                </a:solidFill>
                <a:latin typeface="Amerigo BT" pitchFamily="34" charset="0"/>
              </a:rPr>
              <a:t>Design Concepts</a:t>
            </a:r>
          </a:p>
        </p:txBody>
      </p:sp>
    </p:spTree>
    <p:extLst>
      <p:ext uri="{BB962C8B-B14F-4D97-AF65-F5344CB8AC3E}">
        <p14:creationId xmlns:p14="http://schemas.microsoft.com/office/powerpoint/2010/main" val="41633982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1010</TotalTime>
  <Words>407</Words>
  <Application>Microsoft Office PowerPoint</Application>
  <PresentationFormat>On-screen Show (4:3)</PresentationFormat>
  <Paragraphs>34</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Adobe Garamond Pro Bold</vt:lpstr>
      <vt:lpstr>Amerigo BT</vt:lpstr>
      <vt:lpstr>Arial</vt:lpstr>
      <vt:lpstr>Baskerville Old Face</vt:lpstr>
      <vt:lpstr>Calibri</vt:lpstr>
      <vt:lpstr>Office Theme</vt:lpstr>
      <vt:lpstr>Renovation of Alison and Napier Boarding  Houses  Trinity College Kandy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Design Approach</vt:lpstr>
      <vt:lpstr>PowerPoint Presentation</vt:lpstr>
      <vt:lpstr>PowerPoint Presentation</vt:lpstr>
      <vt:lpstr>PowerPoint Presentation</vt:lpstr>
      <vt:lpstr>PowerPoint Presentation</vt:lpstr>
      <vt:lpstr>3 Dimensional Imagery – Napier House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Renovation of Alison and Napier Houses  Trinity College Kandy</dc:title>
  <dc:creator>rangaji jayasekara</dc:creator>
  <cp:lastModifiedBy>User</cp:lastModifiedBy>
  <cp:revision>47</cp:revision>
  <dcterms:created xsi:type="dcterms:W3CDTF">2018-02-25T18:23:45Z</dcterms:created>
  <dcterms:modified xsi:type="dcterms:W3CDTF">2018-05-17T07:14:45Z</dcterms:modified>
</cp:coreProperties>
</file>